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9" r:id="rId3"/>
    <p:sldId id="258" r:id="rId4"/>
    <p:sldId id="265" r:id="rId5"/>
    <p:sldId id="260" r:id="rId6"/>
    <p:sldId id="264" r:id="rId7"/>
    <p:sldId id="257" r:id="rId8"/>
    <p:sldId id="261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E1E1D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8008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785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1856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987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6709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619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418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432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044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075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627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156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Planilha_do_Microsoft_Office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b="1" dirty="0"/>
              <a:t>Prefeitura Municipal de Guarujá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                      </a:t>
            </a:r>
            <a:r>
              <a:rPr lang="pt-BR" b="1" dirty="0" smtClean="0"/>
              <a:t> </a:t>
            </a:r>
            <a:r>
              <a:rPr lang="pt-BR" b="1" dirty="0"/>
              <a:t>PLANO ESTRATÉGICO DE GOVERNO</a:t>
            </a:r>
          </a:p>
          <a:p>
            <a:pPr algn="ctr"/>
            <a:r>
              <a:rPr lang="pt-BR" b="1" dirty="0"/>
              <a:t>                                           SECRETARIAS MUNICIPAIS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710" y="2515605"/>
            <a:ext cx="1314742" cy="143426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238376" y="6488668"/>
            <a:ext cx="973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SECRETARIA DE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PLANEJAMENTO E GESTÃO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SEPLAN - 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2017 - 2020</a:t>
            </a:r>
          </a:p>
        </p:txBody>
      </p:sp>
    </p:spTree>
    <p:extLst>
      <p:ext uri="{BB962C8B-B14F-4D97-AF65-F5344CB8AC3E}">
        <p14:creationId xmlns:p14="http://schemas.microsoft.com/office/powerpoint/2010/main" xmlns="" val="86548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 2017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27652" y="1086513"/>
            <a:ext cx="97631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 OBJETIVOS </a:t>
            </a:r>
            <a:r>
              <a:rPr lang="pt-BR" sz="2400" dirty="0"/>
              <a:t>(MATRIZ)</a:t>
            </a:r>
          </a:p>
          <a:p>
            <a:endParaRPr lang="pt-BR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/>
              <a:t>Sintetizar, tornar clara e objetiva todas as medidas de governo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pt-BR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/>
              <a:t>Identificar todas as interrelações secretarias, estado, união.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pt-BR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/>
              <a:t>Possibilitar leituras em vários níveis de aprofundamento </a:t>
            </a:r>
            <a:r>
              <a:rPr lang="pt-BR" sz="2400" dirty="0" err="1"/>
              <a:t>extendendo</a:t>
            </a:r>
            <a:r>
              <a:rPr lang="pt-BR" sz="2400" dirty="0"/>
              <a:t> a matriz, desde Macro Problemas até níveis de detalhamento dos processos administrativos.</a:t>
            </a:r>
          </a:p>
          <a:p>
            <a:pPr lvl="1"/>
            <a:endParaRPr lang="pt-BR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pt-BR" sz="2400" dirty="0"/>
              <a:t>Criar parâmetros para monitoramento da gestão, acompanhamento do desempenho das metas e ajustes situacionais no curso do governo</a:t>
            </a:r>
          </a:p>
          <a:p>
            <a:pPr algn="just" fontAlgn="base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 </a:t>
            </a:r>
          </a:p>
        </p:txBody>
      </p:sp>
    </p:spTree>
    <p:extLst>
      <p:ext uri="{BB962C8B-B14F-4D97-AF65-F5344CB8AC3E}">
        <p14:creationId xmlns:p14="http://schemas.microsoft.com/office/powerpoint/2010/main" xmlns="" val="39315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E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3338" y="3392169"/>
            <a:ext cx="8309235" cy="860946"/>
          </a:xfrm>
        </p:spPr>
        <p:txBody>
          <a:bodyPr>
            <a:normAutofit/>
          </a:bodyPr>
          <a:lstStyle/>
          <a:p>
            <a:pPr algn="r"/>
            <a:r>
              <a:rPr lang="pt-BR" sz="3600" b="1" dirty="0"/>
              <a:t>Prefeitura Municipal de Guarujá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4731" y="545910"/>
            <a:ext cx="10058400" cy="2846259"/>
          </a:xfrm>
        </p:spPr>
        <p:txBody>
          <a:bodyPr>
            <a:normAutofit fontScale="70000" lnSpcReduction="20000"/>
          </a:bodyPr>
          <a:lstStyle/>
          <a:p>
            <a:pPr algn="ctr"/>
            <a:endParaRPr lang="pt-BR" sz="3600" b="1" dirty="0" smtClean="0"/>
          </a:p>
          <a:p>
            <a:pPr algn="ctr"/>
            <a:r>
              <a:rPr lang="pt-BR" sz="3600" b="1" dirty="0" smtClean="0"/>
              <a:t>Dr</a:t>
            </a:r>
            <a:r>
              <a:rPr lang="pt-BR" sz="3600" b="1" dirty="0"/>
              <a:t>. </a:t>
            </a:r>
            <a:r>
              <a:rPr lang="pt-BR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válter</a:t>
            </a:r>
            <a:r>
              <a:rPr lang="pt-BR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suman</a:t>
            </a:r>
            <a:endParaRPr lang="pt-BR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3300" b="1" dirty="0" smtClean="0"/>
          </a:p>
          <a:p>
            <a:pPr algn="ctr"/>
            <a:r>
              <a:rPr lang="pt-BR" sz="3300" b="1" dirty="0" smtClean="0"/>
              <a:t>Prefeito </a:t>
            </a:r>
            <a:r>
              <a:rPr lang="pt-BR" sz="3300" b="1" dirty="0"/>
              <a:t>MUNICIPAL</a:t>
            </a:r>
            <a:endParaRPr lang="pt-BR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800" b="1" dirty="0"/>
          </a:p>
          <a:p>
            <a:pPr algn="ctr"/>
            <a:r>
              <a:rPr lang="pt-BR" sz="2800" b="1" dirty="0"/>
              <a:t>Secretaria de planejamento e gestão</a:t>
            </a:r>
          </a:p>
          <a:p>
            <a:pPr algn="ctr"/>
            <a:r>
              <a:rPr lang="pt-BR" sz="2100" b="1" dirty="0" smtClean="0"/>
              <a:t>Núcleo </a:t>
            </a:r>
            <a:r>
              <a:rPr lang="pt-BR" sz="2100" b="1" dirty="0"/>
              <a:t>de desenvolvimento e governo</a:t>
            </a:r>
          </a:p>
          <a:p>
            <a:pPr algn="ctr"/>
            <a:endParaRPr lang="pt-BR" b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97" y="1197609"/>
            <a:ext cx="1314742" cy="1434264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238376" y="6488668"/>
            <a:ext cx="973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SECRETARIA DE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PLANEJAMENTO E GESTÃO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SEPLAN- 2017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- 2020</a:t>
            </a:r>
          </a:p>
        </p:txBody>
      </p:sp>
    </p:spTree>
    <p:extLst>
      <p:ext uri="{BB962C8B-B14F-4D97-AF65-F5344CB8AC3E}">
        <p14:creationId xmlns:p14="http://schemas.microsoft.com/office/powerpoint/2010/main" xmlns="" val="23347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/>
          <p:cNvSpPr/>
          <p:nvPr/>
        </p:nvSpPr>
        <p:spPr>
          <a:xfrm>
            <a:off x="8562042" y="3631414"/>
            <a:ext cx="2155570" cy="214846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>
                <a:solidFill>
                  <a:schemeClr val="tx1"/>
                </a:solidFill>
              </a:rPr>
              <a:t>SOCIEDADE CIVIL</a:t>
            </a: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/>
          </a:p>
        </p:txBody>
      </p:sp>
      <p:sp>
        <p:nvSpPr>
          <p:cNvPr id="26" name="Elipse 25"/>
          <p:cNvSpPr/>
          <p:nvPr/>
        </p:nvSpPr>
        <p:spPr>
          <a:xfrm>
            <a:off x="5824964" y="3571170"/>
            <a:ext cx="2155570" cy="2148461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endParaRPr lang="pt-BR" dirty="0">
              <a:solidFill>
                <a:schemeClr val="tx1"/>
              </a:solidFill>
            </a:endParaRPr>
          </a:p>
          <a:p>
            <a:pPr algn="ctr"/>
            <a:r>
              <a:rPr lang="pt-BR" dirty="0">
                <a:solidFill>
                  <a:schemeClr val="tx1"/>
                </a:solidFill>
              </a:rPr>
              <a:t>LEGISLATIVO MUNICIPAL</a:t>
            </a:r>
          </a:p>
          <a:p>
            <a:pPr algn="ctr"/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8558312" y="1187305"/>
            <a:ext cx="2155570" cy="21484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GOVERNO ESTADUAL</a:t>
            </a:r>
          </a:p>
          <a:p>
            <a:pPr algn="ctr"/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5976730" y="1107666"/>
            <a:ext cx="2166182" cy="220604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GOVERNO FEDERAL</a:t>
            </a:r>
          </a:p>
        </p:txBody>
      </p:sp>
      <p:sp>
        <p:nvSpPr>
          <p:cNvPr id="8" name="Elipse 7"/>
          <p:cNvSpPr/>
          <p:nvPr/>
        </p:nvSpPr>
        <p:spPr>
          <a:xfrm>
            <a:off x="555456" y="2100591"/>
            <a:ext cx="3338286" cy="3110036"/>
          </a:xfrm>
          <a:prstGeom prst="ellipse">
            <a:avLst/>
          </a:prstGeom>
          <a:solidFill>
            <a:srgbClr val="D49C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 2017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4440" y="5613915"/>
            <a:ext cx="597290" cy="65158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2227812" y="3360972"/>
            <a:ext cx="1689952" cy="1588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VARIÁVEIS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1417062" y="1936498"/>
            <a:ext cx="1674516" cy="158856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VARIÁVEIS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19961" y="3343789"/>
            <a:ext cx="1674516" cy="158856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VARIÁVEIS 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25371" y="1160407"/>
            <a:ext cx="2657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CONVENCIONAL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795948" y="171432"/>
            <a:ext cx="2657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PLANEJAMENTO SITUACIONAL</a:t>
            </a:r>
          </a:p>
        </p:txBody>
      </p:sp>
      <p:sp>
        <p:nvSpPr>
          <p:cNvPr id="17" name="Elipse 16"/>
          <p:cNvSpPr/>
          <p:nvPr/>
        </p:nvSpPr>
        <p:spPr>
          <a:xfrm>
            <a:off x="7019510" y="2131478"/>
            <a:ext cx="2659689" cy="2548203"/>
          </a:xfrm>
          <a:prstGeom prst="ellipse">
            <a:avLst/>
          </a:prstGeom>
          <a:solidFill>
            <a:srgbClr val="D49C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ADMINISTRAÇÃO MUNICIPAL</a:t>
            </a:r>
          </a:p>
        </p:txBody>
      </p:sp>
      <p:sp>
        <p:nvSpPr>
          <p:cNvPr id="32" name="CaixaDeTexto 31"/>
          <p:cNvSpPr txBox="1"/>
          <p:nvPr/>
        </p:nvSpPr>
        <p:spPr>
          <a:xfrm rot="3485949">
            <a:off x="9934808" y="1646467"/>
            <a:ext cx="1767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PARTIDOS</a:t>
            </a:r>
          </a:p>
        </p:txBody>
      </p:sp>
      <p:sp>
        <p:nvSpPr>
          <p:cNvPr id="33" name="Seta: Circular 32"/>
          <p:cNvSpPr/>
          <p:nvPr/>
        </p:nvSpPr>
        <p:spPr>
          <a:xfrm rot="13179151">
            <a:off x="5396337" y="988322"/>
            <a:ext cx="3068997" cy="2757340"/>
          </a:xfrm>
          <a:prstGeom prst="circularArrow">
            <a:avLst>
              <a:gd name="adj1" fmla="val 5764"/>
              <a:gd name="adj2" fmla="val 1142319"/>
              <a:gd name="adj3" fmla="val 20381705"/>
              <a:gd name="adj4" fmla="val 13489509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4" name="CaixaDeTexto 33"/>
          <p:cNvSpPr txBox="1"/>
          <p:nvPr/>
        </p:nvSpPr>
        <p:spPr>
          <a:xfrm rot="18441032">
            <a:off x="5359738" y="1056316"/>
            <a:ext cx="1767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PARTIDOS</a:t>
            </a:r>
          </a:p>
        </p:txBody>
      </p:sp>
      <p:sp>
        <p:nvSpPr>
          <p:cNvPr id="35" name="CaixaDeTexto 34"/>
          <p:cNvSpPr txBox="1"/>
          <p:nvPr/>
        </p:nvSpPr>
        <p:spPr>
          <a:xfrm rot="13988684">
            <a:off x="4844546" y="4935812"/>
            <a:ext cx="1767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PARTIDOS</a:t>
            </a:r>
          </a:p>
        </p:txBody>
      </p:sp>
      <p:sp>
        <p:nvSpPr>
          <p:cNvPr id="36" name="Seta: Circular 35"/>
          <p:cNvSpPr/>
          <p:nvPr/>
        </p:nvSpPr>
        <p:spPr>
          <a:xfrm rot="8568639">
            <a:off x="5369699" y="3184539"/>
            <a:ext cx="3150482" cy="3082716"/>
          </a:xfrm>
          <a:prstGeom prst="circularArrow">
            <a:avLst>
              <a:gd name="adj1" fmla="val 5764"/>
              <a:gd name="adj2" fmla="val 1142319"/>
              <a:gd name="adj3" fmla="val 20381705"/>
              <a:gd name="adj4" fmla="val 1282724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7" name="Seta: Circular 36"/>
          <p:cNvSpPr/>
          <p:nvPr/>
        </p:nvSpPr>
        <p:spPr>
          <a:xfrm rot="2541491">
            <a:off x="8210737" y="3124559"/>
            <a:ext cx="3086966" cy="2931248"/>
          </a:xfrm>
          <a:prstGeom prst="circularArrow">
            <a:avLst>
              <a:gd name="adj1" fmla="val 5764"/>
              <a:gd name="adj2" fmla="val 1091053"/>
              <a:gd name="adj3" fmla="val 20381705"/>
              <a:gd name="adj4" fmla="val 13390573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 rot="18763692">
            <a:off x="9430254" y="5607350"/>
            <a:ext cx="1767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ECONOMIA</a:t>
            </a:r>
          </a:p>
        </p:txBody>
      </p:sp>
      <p:sp>
        <p:nvSpPr>
          <p:cNvPr id="12" name="Seta: Circular 11"/>
          <p:cNvSpPr/>
          <p:nvPr/>
        </p:nvSpPr>
        <p:spPr>
          <a:xfrm rot="19174170">
            <a:off x="7981923" y="641515"/>
            <a:ext cx="3249230" cy="3189922"/>
          </a:xfrm>
          <a:prstGeom prst="circularArrow">
            <a:avLst>
              <a:gd name="adj1" fmla="val 5764"/>
              <a:gd name="adj2" fmla="val 1142319"/>
              <a:gd name="adj3" fmla="val 20381705"/>
              <a:gd name="adj4" fmla="val 13560875"/>
              <a:gd name="adj5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3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 2017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 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27652" y="1086513"/>
            <a:ext cx="976318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400" dirty="0"/>
          </a:p>
          <a:p>
            <a:r>
              <a:rPr lang="pt-BR" sz="2400" b="1" dirty="0"/>
              <a:t>PROGRAMA DE GOVERNO </a:t>
            </a:r>
            <a:r>
              <a:rPr lang="pt-BR" sz="2400" dirty="0"/>
              <a:t>é o instrumento obrigatório para o candidato à um cargo público oficializar suas intenções aos seus eleitores, tornando-se diretriz magna da gestão e seus complementos orçamentários legais.</a:t>
            </a:r>
          </a:p>
          <a:p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PLANEJAR </a:t>
            </a:r>
            <a:r>
              <a:rPr lang="pt-BR" sz="2400" dirty="0"/>
              <a:t>		– EXERCÍCIO DE PREVER O FUTURO, PENSAR ANTES DE 						   REALIZAR.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ESTRATÉGIA</a:t>
            </a:r>
            <a:r>
              <a:rPr lang="pt-BR" sz="2400" dirty="0"/>
              <a:t>	– FORMA DE PENSAR, DECIDIR E COMANDAR, 								   ARTICULANDO RESULTADOS.</a:t>
            </a:r>
          </a:p>
          <a:p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PLANO 	</a:t>
            </a:r>
            <a:r>
              <a:rPr lang="pt-BR" sz="2400" dirty="0"/>
              <a:t>		– TRATADO DE AÇÕES PARA SE ATINGIR OBJETIVO.</a:t>
            </a:r>
          </a:p>
          <a:p>
            <a:endParaRPr lang="pt-BR" sz="2400" dirty="0"/>
          </a:p>
          <a:p>
            <a:pPr algn="just" fontAlgn="base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101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344558" y="3569087"/>
            <a:ext cx="5035826" cy="209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800" b="1" dirty="0"/>
              <a:t>MOMENTO OPERACIONAL</a:t>
            </a:r>
          </a:p>
          <a:p>
            <a:r>
              <a:rPr lang="pt-BR" dirty="0"/>
              <a:t> </a:t>
            </a:r>
          </a:p>
          <a:p>
            <a:pPr lvl="1"/>
            <a:r>
              <a:rPr lang="pt-BR" dirty="0"/>
              <a:t>Validação  estrutura e ferramentas gerenciais</a:t>
            </a:r>
          </a:p>
          <a:p>
            <a:pPr lvl="1"/>
            <a:r>
              <a:rPr lang="pt-BR" dirty="0"/>
              <a:t>Fluxo de informações MONITORAMENTO</a:t>
            </a:r>
          </a:p>
          <a:p>
            <a:pPr lvl="1"/>
            <a:r>
              <a:rPr lang="pt-BR" dirty="0"/>
              <a:t>Tomada de decisões e suporte à direção </a:t>
            </a:r>
          </a:p>
          <a:p>
            <a:pPr lvl="1"/>
            <a:r>
              <a:rPr lang="pt-BR" dirty="0"/>
              <a:t>Sistema de prestação de contas</a:t>
            </a:r>
          </a:p>
          <a:p>
            <a:pPr algn="ctr"/>
            <a:endParaRPr lang="pt-BR" dirty="0"/>
          </a:p>
        </p:txBody>
      </p:sp>
      <p:sp>
        <p:nvSpPr>
          <p:cNvPr id="24" name="Retângulo 23"/>
          <p:cNvSpPr/>
          <p:nvPr/>
        </p:nvSpPr>
        <p:spPr>
          <a:xfrm>
            <a:off x="5717739" y="836553"/>
            <a:ext cx="5035826" cy="248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 </a:t>
            </a:r>
            <a:r>
              <a:rPr lang="pt-BR" sz="2800" b="1" dirty="0"/>
              <a:t>MOMENTO NORMATIVO.</a:t>
            </a:r>
          </a:p>
          <a:p>
            <a:r>
              <a:rPr lang="pt-BR" dirty="0"/>
              <a:t> </a:t>
            </a:r>
          </a:p>
          <a:p>
            <a:pPr lvl="1"/>
            <a:r>
              <a:rPr lang="pt-BR" dirty="0"/>
              <a:t>Identificação de problemas fundamentais</a:t>
            </a:r>
          </a:p>
          <a:p>
            <a:pPr lvl="1"/>
            <a:r>
              <a:rPr lang="pt-BR" sz="2400" b="1" u="sng" dirty="0"/>
              <a:t> (nós críticos), </a:t>
            </a:r>
            <a:r>
              <a:rPr lang="pt-BR" dirty="0"/>
              <a:t>seleção e priorização.</a:t>
            </a:r>
          </a:p>
          <a:p>
            <a:pPr lvl="1"/>
            <a:r>
              <a:rPr lang="pt-BR" dirty="0"/>
              <a:t>Relacionar resultados desejados / recursos necessários / produtos gerados ação.</a:t>
            </a:r>
          </a:p>
          <a:p>
            <a:pPr algn="ctr"/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5717739" y="3569087"/>
            <a:ext cx="5056280" cy="207249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/>
              <a:t> </a:t>
            </a:r>
          </a:p>
          <a:p>
            <a:pPr lvl="0"/>
            <a:r>
              <a:rPr lang="pt-BR" sz="2800" b="1" dirty="0"/>
              <a:t>MOMENTO ESTRATÉGICO</a:t>
            </a:r>
          </a:p>
          <a:p>
            <a:r>
              <a:rPr lang="pt-BR" dirty="0"/>
              <a:t> </a:t>
            </a:r>
          </a:p>
          <a:p>
            <a:pPr lvl="1"/>
            <a:r>
              <a:rPr lang="pt-BR" dirty="0"/>
              <a:t>Análise de cenário e identificação de atores</a:t>
            </a:r>
          </a:p>
          <a:p>
            <a:pPr lvl="1"/>
            <a:r>
              <a:rPr lang="pt-BR" dirty="0"/>
              <a:t>Definição e procedimentos para viabilização do plano estratégico</a:t>
            </a:r>
          </a:p>
          <a:p>
            <a:pPr lvl="1"/>
            <a:r>
              <a:rPr lang="pt-BR" dirty="0"/>
              <a:t>Avaliação da qualidade e fidelidade das informações</a:t>
            </a:r>
          </a:p>
          <a:p>
            <a:pPr algn="ctr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 2017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107323" y="193765"/>
            <a:ext cx="790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PERÍODOS DE GOVERNO  (prazo de mandato INVARIÁVEL )</a:t>
            </a:r>
          </a:p>
        </p:txBody>
      </p:sp>
      <p:sp>
        <p:nvSpPr>
          <p:cNvPr id="5" name="Retângulo 4"/>
          <p:cNvSpPr/>
          <p:nvPr/>
        </p:nvSpPr>
        <p:spPr>
          <a:xfrm>
            <a:off x="344558" y="836553"/>
            <a:ext cx="5035826" cy="24849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800" b="1" dirty="0"/>
              <a:t>MOMENTO EXPLICATIVO.</a:t>
            </a:r>
          </a:p>
          <a:p>
            <a:r>
              <a:rPr lang="pt-BR" dirty="0"/>
              <a:t>Questões que precisam ser respondidas, estas respostas constituem os planos e metas de governo.</a:t>
            </a:r>
          </a:p>
          <a:p>
            <a:pPr lvl="1"/>
            <a:r>
              <a:rPr lang="pt-BR" dirty="0"/>
              <a:t>DIAGNÓSTICO	- Problema (causas e sintomas)</a:t>
            </a:r>
          </a:p>
          <a:p>
            <a:pPr lvl="1"/>
            <a:r>
              <a:rPr lang="pt-BR" dirty="0"/>
              <a:t>			- Atual/Potencial.</a:t>
            </a:r>
          </a:p>
          <a:p>
            <a:pPr lvl="3"/>
            <a:r>
              <a:rPr lang="pt-BR" dirty="0"/>
              <a:t>	- Oportunidade (efeito);</a:t>
            </a:r>
          </a:p>
          <a:p>
            <a:pPr lvl="3"/>
            <a:r>
              <a:rPr lang="pt-BR" dirty="0"/>
              <a:t>	- Ameaça;</a:t>
            </a:r>
          </a:p>
          <a:p>
            <a:pPr algn="ctr"/>
            <a:r>
              <a:rPr lang="pt-BR" dirty="0"/>
              <a:t>CAUSA – SINTOMA – EFEITO </a:t>
            </a:r>
          </a:p>
        </p:txBody>
      </p:sp>
      <p:sp>
        <p:nvSpPr>
          <p:cNvPr id="6" name="Seta: Divisa 5"/>
          <p:cNvSpPr/>
          <p:nvPr/>
        </p:nvSpPr>
        <p:spPr>
          <a:xfrm>
            <a:off x="5261114" y="1870640"/>
            <a:ext cx="477080" cy="41678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Seta: Divisa 25"/>
          <p:cNvSpPr/>
          <p:nvPr/>
        </p:nvSpPr>
        <p:spPr>
          <a:xfrm rot="5400000">
            <a:off x="7995418" y="3101166"/>
            <a:ext cx="500919" cy="474101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7" name="Seta: Divisa 26"/>
          <p:cNvSpPr/>
          <p:nvPr/>
        </p:nvSpPr>
        <p:spPr>
          <a:xfrm flipH="1">
            <a:off x="5380383" y="4392998"/>
            <a:ext cx="477077" cy="4422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0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2017 - 2020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27652" y="1086513"/>
            <a:ext cx="97631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/>
              <a:t> OBJETIVOS </a:t>
            </a:r>
            <a:r>
              <a:rPr lang="pt-BR" sz="2400" dirty="0"/>
              <a:t>(estratégicos)  – Cenário de excelência nas áreas apontadas em declarado PROGRAMA DE GOVERNO  correlatos ao desenvolvimento e governança, aos quais as pastas municipais são atribuídas.</a:t>
            </a:r>
          </a:p>
          <a:p>
            <a:r>
              <a:rPr lang="pt-BR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METAS</a:t>
            </a:r>
            <a:r>
              <a:rPr lang="pt-BR" sz="2400" dirty="0"/>
              <a:t> – Condição situacional, física ou estatística, necessária atingir para corroborar com os Objetivos Estratégicos.</a:t>
            </a:r>
          </a:p>
          <a:p>
            <a:r>
              <a:rPr lang="pt-BR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AÇÕES</a:t>
            </a:r>
            <a:r>
              <a:rPr lang="pt-BR" sz="2400" dirty="0"/>
              <a:t> – Conjunto de realizações de governo, que devem ser concluídos para se atingir as metas declaradas, produtos entregues.</a:t>
            </a:r>
          </a:p>
          <a:p>
            <a:pPr algn="just" fontAlgn="base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  </a:t>
            </a:r>
          </a:p>
        </p:txBody>
      </p:sp>
    </p:spTree>
    <p:extLst>
      <p:ext uri="{BB962C8B-B14F-4D97-AF65-F5344CB8AC3E}">
        <p14:creationId xmlns:p14="http://schemas.microsoft.com/office/powerpoint/2010/main" xmlns="" val="202030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2017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67408" y="702200"/>
            <a:ext cx="976318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 </a:t>
            </a:r>
            <a:endParaRPr lang="pt-BR" sz="2400" b="1" dirty="0"/>
          </a:p>
          <a:p>
            <a:r>
              <a:rPr lang="pt-BR" sz="2400" b="1" dirty="0"/>
              <a:t> </a:t>
            </a:r>
            <a:r>
              <a:rPr lang="pt-BR" sz="2400" dirty="0"/>
              <a:t>Cronologicamente os objetivos, metas e ações são definidos em períodos:</a:t>
            </a:r>
          </a:p>
          <a:p>
            <a:endParaRPr lang="pt-BR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IMEDIATO</a:t>
            </a:r>
            <a:r>
              <a:rPr lang="pt-BR" sz="2400" dirty="0"/>
              <a:t> – Ações e Implantações imediatas à declaração</a:t>
            </a:r>
          </a:p>
          <a:p>
            <a:r>
              <a:rPr lang="pt-BR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CURTO</a:t>
            </a:r>
            <a:r>
              <a:rPr lang="pt-BR" sz="2400" dirty="0"/>
              <a:t> – Períodos inferiores a 01 ano ou 25% do tempo de governo</a:t>
            </a:r>
          </a:p>
          <a:p>
            <a:r>
              <a:rPr lang="pt-BR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MÉDIO</a:t>
            </a:r>
            <a:r>
              <a:rPr lang="pt-BR" sz="2400" dirty="0"/>
              <a:t> – Períodos superiores a 01 ano à 04 anos de governo – anterior ao término do mandato</a:t>
            </a:r>
          </a:p>
          <a:p>
            <a:r>
              <a:rPr lang="pt-BR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b="1" dirty="0"/>
              <a:t>LONGO </a:t>
            </a:r>
            <a:r>
              <a:rPr lang="pt-BR" sz="2400" dirty="0"/>
              <a:t>– Período do mandato &gt; 04 anos</a:t>
            </a:r>
          </a:p>
          <a:p>
            <a:pPr algn="just" fontAlgn="base"/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CONCEITO cronológico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8070"/>
              </p:ext>
            </p:extLst>
          </p:nvPr>
        </p:nvGraphicFramePr>
        <p:xfrm>
          <a:off x="1086678" y="4930151"/>
          <a:ext cx="9643910" cy="787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0411">
                  <a:extLst>
                    <a:ext uri="{9D8B030D-6E8A-4147-A177-3AD203B41FA5}">
                      <a16:colId xmlns:a16="http://schemas.microsoft.com/office/drawing/2014/main" xmlns="" val="633622277"/>
                    </a:ext>
                  </a:extLst>
                </a:gridCol>
                <a:gridCol w="2410411">
                  <a:extLst>
                    <a:ext uri="{9D8B030D-6E8A-4147-A177-3AD203B41FA5}">
                      <a16:colId xmlns:a16="http://schemas.microsoft.com/office/drawing/2014/main" xmlns="" val="3058431598"/>
                    </a:ext>
                  </a:extLst>
                </a:gridCol>
                <a:gridCol w="2411544">
                  <a:extLst>
                    <a:ext uri="{9D8B030D-6E8A-4147-A177-3AD203B41FA5}">
                      <a16:colId xmlns:a16="http://schemas.microsoft.com/office/drawing/2014/main" xmlns="" val="518430395"/>
                    </a:ext>
                  </a:extLst>
                </a:gridCol>
                <a:gridCol w="2411544">
                  <a:extLst>
                    <a:ext uri="{9D8B030D-6E8A-4147-A177-3AD203B41FA5}">
                      <a16:colId xmlns:a16="http://schemas.microsoft.com/office/drawing/2014/main" xmlns="" val="1965952368"/>
                    </a:ext>
                  </a:extLst>
                </a:gridCol>
              </a:tblGrid>
              <a:tr h="3114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IMEDIATO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CURTO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MÉDIO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LONGO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50156952"/>
                  </a:ext>
                </a:extLst>
              </a:tr>
              <a:tr h="3966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O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</a:rPr>
                        <a:t>&gt;0 e &lt; 01 ano</a:t>
                      </a:r>
                      <a:endParaRPr lang="pt-B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&gt; 01  e &lt; 04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</a:rPr>
                        <a:t>≥ 04 anos</a:t>
                      </a:r>
                      <a:endParaRPr lang="pt-B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97294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837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2017 - 2020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687968" y="2903795"/>
            <a:ext cx="2847395" cy="15881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orçamento</a:t>
            </a:r>
          </a:p>
        </p:txBody>
      </p:sp>
      <p:sp>
        <p:nvSpPr>
          <p:cNvPr id="8" name="Elipse 7"/>
          <p:cNvSpPr/>
          <p:nvPr/>
        </p:nvSpPr>
        <p:spPr>
          <a:xfrm>
            <a:off x="2826080" y="409776"/>
            <a:ext cx="2813025" cy="1646309"/>
          </a:xfrm>
          <a:prstGeom prst="ellipse">
            <a:avLst/>
          </a:prstGeom>
          <a:solidFill>
            <a:srgbClr val="D49C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PROGRAMA DE GOVERNO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5259003" y="2875433"/>
            <a:ext cx="2723405" cy="158856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PLANO DE </a:t>
            </a:r>
            <a:r>
              <a:rPr lang="pt-BR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METAS E AÇÕES </a:t>
            </a:r>
            <a:endParaRPr lang="pt-B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Seta: de Cima para Baixo 15"/>
          <p:cNvSpPr/>
          <p:nvPr/>
        </p:nvSpPr>
        <p:spPr>
          <a:xfrm rot="1070239">
            <a:off x="7206374" y="2075214"/>
            <a:ext cx="407963" cy="6970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: de Cima para Baixo 16"/>
          <p:cNvSpPr/>
          <p:nvPr/>
        </p:nvSpPr>
        <p:spPr>
          <a:xfrm rot="3382015">
            <a:off x="7975722" y="2526917"/>
            <a:ext cx="407963" cy="6970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: de Cima para Baixo 17"/>
          <p:cNvSpPr/>
          <p:nvPr/>
        </p:nvSpPr>
        <p:spPr>
          <a:xfrm rot="18696406">
            <a:off x="7992659" y="4082055"/>
            <a:ext cx="407963" cy="6970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de Cima para Baixo 18"/>
          <p:cNvSpPr/>
          <p:nvPr/>
        </p:nvSpPr>
        <p:spPr>
          <a:xfrm rot="5400000">
            <a:off x="8432561" y="3349335"/>
            <a:ext cx="407963" cy="6970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de Cima para Baixo 19"/>
          <p:cNvSpPr/>
          <p:nvPr/>
        </p:nvSpPr>
        <p:spPr>
          <a:xfrm rot="9639520">
            <a:off x="7206376" y="4520188"/>
            <a:ext cx="407963" cy="69703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6620706" y="1088134"/>
            <a:ext cx="1913617" cy="86574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SECRETARIAS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8560936" y="4417263"/>
            <a:ext cx="1913617" cy="86574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SECRETARIAS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9185869" y="3236842"/>
            <a:ext cx="1913617" cy="86574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SECRETARIAS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8560935" y="2041389"/>
            <a:ext cx="1913617" cy="86574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SECRETARIAS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6620707" y="5272327"/>
            <a:ext cx="1913617" cy="865748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SECRETARIAS</a:t>
            </a:r>
            <a:endParaRPr lang="pt-BR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Seta: Curva para Cima 25"/>
          <p:cNvSpPr/>
          <p:nvPr/>
        </p:nvSpPr>
        <p:spPr>
          <a:xfrm rot="16200000">
            <a:off x="3990216" y="2535931"/>
            <a:ext cx="1515707" cy="73572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7" name="Seta: Curva para Cima 26"/>
          <p:cNvSpPr/>
          <p:nvPr/>
        </p:nvSpPr>
        <p:spPr>
          <a:xfrm rot="16200000" flipH="1" flipV="1">
            <a:off x="3155499" y="2628552"/>
            <a:ext cx="1516475" cy="732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3088285" y="2746803"/>
            <a:ext cx="2726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MONITORAMENTO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305550" y="165989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/>
              <a:t>DINÂMICA DA ESTRUTURA DE PLANEJAMENTO </a:t>
            </a:r>
          </a:p>
        </p:txBody>
      </p:sp>
      <p:sp>
        <p:nvSpPr>
          <p:cNvPr id="35" name="Seta: de Cima para Baixo 34"/>
          <p:cNvSpPr/>
          <p:nvPr/>
        </p:nvSpPr>
        <p:spPr>
          <a:xfrm rot="5400000">
            <a:off x="4170486" y="3224199"/>
            <a:ext cx="407963" cy="156826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: de Cima para Baixo 35"/>
          <p:cNvSpPr/>
          <p:nvPr/>
        </p:nvSpPr>
        <p:spPr>
          <a:xfrm rot="19551975">
            <a:off x="5360804" y="1827722"/>
            <a:ext cx="407963" cy="11824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691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REDE RELACIONAMEN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11" y="2990207"/>
            <a:ext cx="4177055" cy="3182916"/>
          </a:xfrm>
          <a:prstGeom prst="rect">
            <a:avLst/>
          </a:prstGeom>
          <a:noFill/>
          <a:ln w="76200"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2017 - 2020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6" name="Caixa de Texto 2"/>
          <p:cNvSpPr txBox="1"/>
          <p:nvPr/>
        </p:nvSpPr>
        <p:spPr>
          <a:xfrm>
            <a:off x="1678076" y="2145682"/>
            <a:ext cx="2211754" cy="9860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OBJETIVOS estratégicos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ixa de Texto 3"/>
          <p:cNvSpPr txBox="1"/>
          <p:nvPr/>
        </p:nvSpPr>
        <p:spPr>
          <a:xfrm>
            <a:off x="5129879" y="1529653"/>
            <a:ext cx="1180676" cy="58269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eta: Divisa 7"/>
          <p:cNvSpPr/>
          <p:nvPr/>
        </p:nvSpPr>
        <p:spPr>
          <a:xfrm>
            <a:off x="4480523" y="1683090"/>
            <a:ext cx="364456" cy="39450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4" name="Caixa de Texto 10"/>
          <p:cNvSpPr txBox="1"/>
          <p:nvPr/>
        </p:nvSpPr>
        <p:spPr>
          <a:xfrm>
            <a:off x="7298401" y="837889"/>
            <a:ext cx="1145527" cy="471659"/>
          </a:xfrm>
          <a:prstGeom prst="rect">
            <a:avLst/>
          </a:prstGeom>
          <a:solidFill>
            <a:srgbClr val="D49CF6"/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Seta: Divisa 19"/>
          <p:cNvSpPr/>
          <p:nvPr/>
        </p:nvSpPr>
        <p:spPr>
          <a:xfrm>
            <a:off x="6798212" y="916634"/>
            <a:ext cx="324251" cy="3141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1" name="Caixa de Texto 3"/>
          <p:cNvSpPr txBox="1"/>
          <p:nvPr/>
        </p:nvSpPr>
        <p:spPr>
          <a:xfrm>
            <a:off x="5129879" y="2308921"/>
            <a:ext cx="1180676" cy="5826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Seta: Divisa 31"/>
          <p:cNvSpPr/>
          <p:nvPr/>
        </p:nvSpPr>
        <p:spPr>
          <a:xfrm>
            <a:off x="4480523" y="2456703"/>
            <a:ext cx="364456" cy="39450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3" name="Caixa de Texto 3"/>
          <p:cNvSpPr txBox="1"/>
          <p:nvPr/>
        </p:nvSpPr>
        <p:spPr>
          <a:xfrm>
            <a:off x="5129879" y="3230316"/>
            <a:ext cx="1180676" cy="5826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Seta: Divisa 33"/>
          <p:cNvSpPr/>
          <p:nvPr/>
        </p:nvSpPr>
        <p:spPr>
          <a:xfrm>
            <a:off x="4480523" y="3383753"/>
            <a:ext cx="364456" cy="39450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5" name="Caixa de Texto 10"/>
          <p:cNvSpPr txBox="1"/>
          <p:nvPr/>
        </p:nvSpPr>
        <p:spPr>
          <a:xfrm>
            <a:off x="7298401" y="1386212"/>
            <a:ext cx="1145527" cy="471659"/>
          </a:xfrm>
          <a:prstGeom prst="rect">
            <a:avLst/>
          </a:prstGeom>
          <a:solidFill>
            <a:srgbClr val="D49CF6"/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Seta: Divisa 35"/>
          <p:cNvSpPr/>
          <p:nvPr/>
        </p:nvSpPr>
        <p:spPr>
          <a:xfrm>
            <a:off x="6798212" y="1464957"/>
            <a:ext cx="324251" cy="3141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7" name="Caixa de Texto 10"/>
          <p:cNvSpPr txBox="1"/>
          <p:nvPr/>
        </p:nvSpPr>
        <p:spPr>
          <a:xfrm>
            <a:off x="7298401" y="2503196"/>
            <a:ext cx="1145527" cy="471659"/>
          </a:xfrm>
          <a:prstGeom prst="rect">
            <a:avLst/>
          </a:prstGeom>
          <a:solidFill>
            <a:srgbClr val="D49CF6"/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Seta: Divisa 37"/>
          <p:cNvSpPr/>
          <p:nvPr/>
        </p:nvSpPr>
        <p:spPr>
          <a:xfrm>
            <a:off x="6798212" y="2546254"/>
            <a:ext cx="324251" cy="3141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39" name="Caixa de Texto 10"/>
          <p:cNvSpPr txBox="1"/>
          <p:nvPr/>
        </p:nvSpPr>
        <p:spPr>
          <a:xfrm>
            <a:off x="7298401" y="1938536"/>
            <a:ext cx="1145527" cy="471659"/>
          </a:xfrm>
          <a:prstGeom prst="rect">
            <a:avLst/>
          </a:prstGeom>
          <a:solidFill>
            <a:srgbClr val="D49CF6"/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n>
                  <a:noFill/>
                </a:ln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Seta: Divisa 39"/>
          <p:cNvSpPr/>
          <p:nvPr/>
        </p:nvSpPr>
        <p:spPr>
          <a:xfrm>
            <a:off x="6798212" y="2017281"/>
            <a:ext cx="324251" cy="3141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2" name="Chave Esquerda 1"/>
          <p:cNvSpPr/>
          <p:nvPr/>
        </p:nvSpPr>
        <p:spPr>
          <a:xfrm>
            <a:off x="4102514" y="1597846"/>
            <a:ext cx="432036" cy="2283360"/>
          </a:xfrm>
          <a:prstGeom prst="leftBrace">
            <a:avLst>
              <a:gd name="adj1" fmla="val 8333"/>
              <a:gd name="adj2" fmla="val 47043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have Esquerda 40"/>
          <p:cNvSpPr/>
          <p:nvPr/>
        </p:nvSpPr>
        <p:spPr>
          <a:xfrm>
            <a:off x="6480346" y="738663"/>
            <a:ext cx="406379" cy="2283360"/>
          </a:xfrm>
          <a:prstGeom prst="leftBrace">
            <a:avLst>
              <a:gd name="adj1" fmla="val 8333"/>
              <a:gd name="adj2" fmla="val 4676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2" name="Chave Esquerda 41"/>
          <p:cNvSpPr/>
          <p:nvPr/>
        </p:nvSpPr>
        <p:spPr>
          <a:xfrm>
            <a:off x="8494388" y="243322"/>
            <a:ext cx="419473" cy="1614549"/>
          </a:xfrm>
          <a:prstGeom prst="leftBrace">
            <a:avLst>
              <a:gd name="adj1" fmla="val 0"/>
              <a:gd name="adj2" fmla="val 5082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8756065" y="459195"/>
            <a:ext cx="1304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 ações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8756065" y="869530"/>
            <a:ext cx="1345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 ações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8756064" y="1306185"/>
            <a:ext cx="1345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Sub ações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16429" y="243322"/>
            <a:ext cx="37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ESTRUTURA MATRICIAL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momento normativo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5151814" y="4188054"/>
            <a:ext cx="583886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INPORTANTE** </a:t>
            </a:r>
          </a:p>
          <a:p>
            <a:r>
              <a:rPr lang="pt-BR" dirty="0"/>
              <a:t> </a:t>
            </a:r>
            <a:r>
              <a:rPr lang="pt-BR" sz="2800" b="1" dirty="0"/>
              <a:t>QUALIDADE DA INFORMAÇÃO </a:t>
            </a:r>
          </a:p>
          <a:p>
            <a:endParaRPr lang="pt-BR" sz="2400" dirty="0"/>
          </a:p>
          <a:p>
            <a:r>
              <a:rPr lang="pt-BR" sz="2400" dirty="0"/>
              <a:t>independe da </a:t>
            </a:r>
            <a:r>
              <a:rPr lang="pt-BR" sz="2400" u="sng" dirty="0"/>
              <a:t>QUANTIDADE DE DADOS </a:t>
            </a:r>
            <a:r>
              <a:rPr lang="pt-BR" sz="2400" dirty="0"/>
              <a:t>mas sim da </a:t>
            </a:r>
            <a:r>
              <a:rPr lang="pt-BR" sz="2400" u="sng" dirty="0"/>
              <a:t>QUALIFICAÇÃO DO PROCESSAMENTO</a:t>
            </a:r>
          </a:p>
        </p:txBody>
      </p:sp>
      <p:sp>
        <p:nvSpPr>
          <p:cNvPr id="9" name="Seta: Circular 8"/>
          <p:cNvSpPr/>
          <p:nvPr/>
        </p:nvSpPr>
        <p:spPr>
          <a:xfrm rot="15902009">
            <a:off x="1081001" y="2450514"/>
            <a:ext cx="1815943" cy="183543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601051"/>
              <a:gd name="adj5" fmla="val 12500"/>
            </a:avLst>
          </a:prstGeom>
          <a:solidFill>
            <a:srgbClr val="CC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048572" y="3355050"/>
            <a:ext cx="595087" cy="61240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51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976730" y="6488668"/>
            <a:ext cx="599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PLANEJAMENTO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E </a:t>
            </a:r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GESTÃO  2017 </a:t>
            </a:r>
            <a:r>
              <a:rPr lang="pt-BR" dirty="0">
                <a:solidFill>
                  <a:schemeClr val="bg1">
                    <a:lumMod val="95000"/>
                  </a:schemeClr>
                </a:solidFill>
              </a:rPr>
              <a:t>- 2020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0679" y="5611410"/>
            <a:ext cx="597290" cy="65158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22031" y="337624"/>
            <a:ext cx="3519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0200528"/>
              </p:ext>
            </p:extLst>
          </p:nvPr>
        </p:nvGraphicFramePr>
        <p:xfrm>
          <a:off x="422030" y="860844"/>
          <a:ext cx="10429875" cy="4991100"/>
        </p:xfrm>
        <a:graphic>
          <a:graphicData uri="http://schemas.openxmlformats.org/presentationml/2006/ole">
            <p:oleObj spid="_x0000_s2085" name="Worksheet" r:id="rId4" imgW="10429906" imgH="4991153" progId="Excel.Sheet.12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22030" y="337624"/>
            <a:ext cx="10429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MATRIZ DE PLANEJAMENTO - momento normativo</a:t>
            </a:r>
          </a:p>
        </p:txBody>
      </p:sp>
    </p:spTree>
    <p:extLst>
      <p:ext uri="{BB962C8B-B14F-4D97-AF65-F5344CB8AC3E}">
        <p14:creationId xmlns:p14="http://schemas.microsoft.com/office/powerpoint/2010/main" xmlns="" val="169792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iva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9435</TotalTime>
  <Words>254</Words>
  <Application>Microsoft Office PowerPoint</Application>
  <PresentationFormat>Personalizar</PresentationFormat>
  <Paragraphs>146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Retrospectiva</vt:lpstr>
      <vt:lpstr>Worksheet</vt:lpstr>
      <vt:lpstr>Prefeitura Municipal de Guarujá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Prefeitura Municipal de Guarujá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Prefeitura Municipal de Guarujá</dc:title>
  <dc:creator>Claudio Torres</dc:creator>
  <cp:lastModifiedBy>jose.papa</cp:lastModifiedBy>
  <cp:revision>95</cp:revision>
  <dcterms:created xsi:type="dcterms:W3CDTF">2017-03-07T16:55:10Z</dcterms:created>
  <dcterms:modified xsi:type="dcterms:W3CDTF">2017-04-24T14:29:24Z</dcterms:modified>
</cp:coreProperties>
</file>